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5"/>
  </p:notesMasterIdLst>
  <p:sldIdLst>
    <p:sldId id="426" r:id="rId2"/>
    <p:sldId id="433" r:id="rId3"/>
    <p:sldId id="427" r:id="rId4"/>
    <p:sldId id="472" r:id="rId5"/>
    <p:sldId id="473" r:id="rId6"/>
    <p:sldId id="474" r:id="rId7"/>
    <p:sldId id="476" r:id="rId8"/>
    <p:sldId id="477" r:id="rId9"/>
    <p:sldId id="478" r:id="rId10"/>
    <p:sldId id="479" r:id="rId11"/>
    <p:sldId id="480" r:id="rId12"/>
    <p:sldId id="481" r:id="rId13"/>
    <p:sldId id="482" r:id="rId14"/>
  </p:sldIdLst>
  <p:sldSz cx="9144000" cy="5143500" type="screen16x9"/>
  <p:notesSz cx="6858000" cy="9144000"/>
  <p:embeddedFontLst>
    <p:embeddedFont>
      <p:font typeface="Orly's Font 2" panose="020B0604020202020204" charset="0"/>
      <p:regular r:id="rId16"/>
    </p:embeddedFont>
    <p:embeddedFont>
      <p:font typeface="MS PGothic" panose="020B0600070205080204" pitchFamily="34" charset="-128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6" autoAdjust="0"/>
    <p:restoredTop sz="92895" autoAdjust="0"/>
  </p:normalViewPr>
  <p:slideViewPr>
    <p:cSldViewPr>
      <p:cViewPr>
        <p:scale>
          <a:sx n="84" d="100"/>
          <a:sy n="84" d="100"/>
        </p:scale>
        <p:origin x="-72" y="-7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water.png"/>
          <p:cNvPicPr>
            <a:picLocks noChangeAspect="1"/>
          </p:cNvPicPr>
          <p:nvPr/>
        </p:nvPicPr>
        <p:blipFill>
          <a:blip r:embed="rId3" cstate="print"/>
          <a:srcRect l="21250" t="51136" r="36250" b="15514"/>
          <a:stretch>
            <a:fillRect/>
          </a:stretch>
        </p:blipFill>
        <p:spPr>
          <a:xfrm rot="21093678" flipH="1">
            <a:off x="149921" y="3028950"/>
            <a:ext cx="3886200" cy="1714500"/>
          </a:xfrm>
          <a:prstGeom prst="rect">
            <a:avLst/>
          </a:prstGeom>
        </p:spPr>
      </p:pic>
      <p:pic>
        <p:nvPicPr>
          <p:cNvPr id="12" name="Picture 11" descr="water.png"/>
          <p:cNvPicPr>
            <a:picLocks noChangeAspect="1"/>
          </p:cNvPicPr>
          <p:nvPr/>
        </p:nvPicPr>
        <p:blipFill>
          <a:blip r:embed="rId3" cstate="print"/>
          <a:srcRect l="21250" t="51136" r="36250" b="15514"/>
          <a:stretch>
            <a:fillRect/>
          </a:stretch>
        </p:blipFill>
        <p:spPr>
          <a:xfrm rot="363564">
            <a:off x="2918796" y="2886374"/>
            <a:ext cx="3886200" cy="17145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628900" y="628650"/>
            <a:ext cx="58293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know how many children are in the pool?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5" name="Picture 4" descr="Lilly flower swimsuit.png"/>
          <p:cNvPicPr>
            <a:picLocks noChangeAspect="1"/>
          </p:cNvPicPr>
          <p:nvPr/>
        </p:nvPicPr>
        <p:blipFill>
          <a:blip r:embed="rId4" cstate="print"/>
          <a:srcRect l="21349" t="10000" r="21349" b="7778"/>
          <a:stretch>
            <a:fillRect/>
          </a:stretch>
        </p:blipFill>
        <p:spPr>
          <a:xfrm>
            <a:off x="6629400" y="1885950"/>
            <a:ext cx="1235676" cy="2857500"/>
          </a:xfrm>
          <a:prstGeom prst="rect">
            <a:avLst/>
          </a:prstGeom>
        </p:spPr>
      </p:pic>
      <p:pic>
        <p:nvPicPr>
          <p:cNvPr id="6" name="Picture 5" descr="Zim swimsuit.png"/>
          <p:cNvPicPr>
            <a:picLocks noChangeAspect="1"/>
          </p:cNvPicPr>
          <p:nvPr/>
        </p:nvPicPr>
        <p:blipFill>
          <a:blip r:embed="rId5" cstate="print"/>
          <a:srcRect l="40000" r="38750"/>
          <a:stretch>
            <a:fillRect/>
          </a:stretch>
        </p:blipFill>
        <p:spPr>
          <a:xfrm>
            <a:off x="4800600" y="1885950"/>
            <a:ext cx="1258654" cy="3027694"/>
          </a:xfrm>
          <a:prstGeom prst="rect">
            <a:avLst/>
          </a:prstGeom>
        </p:spPr>
      </p:pic>
      <p:pic>
        <p:nvPicPr>
          <p:cNvPr id="10" name="Picture 9" descr="Ian swimsuit 2.png"/>
          <p:cNvPicPr>
            <a:picLocks noChangeAspect="1"/>
          </p:cNvPicPr>
          <p:nvPr/>
        </p:nvPicPr>
        <p:blipFill>
          <a:blip r:embed="rId6" cstate="print"/>
          <a:srcRect l="33750" t="7757" r="47500"/>
          <a:stretch>
            <a:fillRect/>
          </a:stretch>
        </p:blipFill>
        <p:spPr>
          <a:xfrm>
            <a:off x="3771900" y="2000250"/>
            <a:ext cx="1053313" cy="2913395"/>
          </a:xfrm>
          <a:prstGeom prst="rect">
            <a:avLst/>
          </a:prstGeom>
        </p:spPr>
      </p:pic>
      <p:pic>
        <p:nvPicPr>
          <p:cNvPr id="16386" name="Picture 2" descr="https://lh6.googleusercontent.com/QtTUW8FhabcGWviZUMHmRLZ8SeYPU-7VtgMY4C5O9DNslCN3i7rYV1M2V0uGbGWaZumdEh5wjKljoi-JfprNOGPOpUJqCyBxWh8sq0wt5KhPnuo0XGlv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171450"/>
            <a:ext cx="1781175" cy="1695451"/>
          </a:xfrm>
          <a:prstGeom prst="rect">
            <a:avLst/>
          </a:prstGeom>
          <a:noFill/>
        </p:spPr>
      </p:pic>
      <p:grpSp>
        <p:nvGrpSpPr>
          <p:cNvPr id="26" name="Group 25"/>
          <p:cNvGrpSpPr/>
          <p:nvPr/>
        </p:nvGrpSpPr>
        <p:grpSpPr>
          <a:xfrm>
            <a:off x="447667" y="3366150"/>
            <a:ext cx="6032768" cy="1767472"/>
            <a:chOff x="447667" y="3366150"/>
            <a:chExt cx="6032768" cy="1767472"/>
          </a:xfrm>
        </p:grpSpPr>
        <p:pic>
          <p:nvPicPr>
            <p:cNvPr id="11" name="Picture 10" descr="water.png"/>
            <p:cNvPicPr>
              <a:picLocks noChangeAspect="1"/>
            </p:cNvPicPr>
            <p:nvPr/>
          </p:nvPicPr>
          <p:blipFill>
            <a:blip r:embed="rId3" cstate="print"/>
            <a:srcRect l="21250" t="51136" r="36250" b="15514"/>
            <a:stretch>
              <a:fillRect/>
            </a:stretch>
          </p:blipFill>
          <p:spPr>
            <a:xfrm rot="363564">
              <a:off x="2594235" y="3366150"/>
              <a:ext cx="3886200" cy="1714500"/>
            </a:xfrm>
            <a:prstGeom prst="rect">
              <a:avLst/>
            </a:prstGeom>
          </p:spPr>
        </p:pic>
        <p:pic>
          <p:nvPicPr>
            <p:cNvPr id="8" name="Picture 7" descr="water.png"/>
            <p:cNvPicPr>
              <a:picLocks noChangeAspect="1"/>
            </p:cNvPicPr>
            <p:nvPr/>
          </p:nvPicPr>
          <p:blipFill>
            <a:blip r:embed="rId3" cstate="print"/>
            <a:srcRect l="21250" t="51136" r="36250" b="15514"/>
            <a:stretch>
              <a:fillRect/>
            </a:stretch>
          </p:blipFill>
          <p:spPr>
            <a:xfrm rot="21093678" flipH="1">
              <a:off x="447667" y="3419122"/>
              <a:ext cx="3886200" cy="1714500"/>
            </a:xfrm>
            <a:prstGeom prst="rect">
              <a:avLst/>
            </a:prstGeom>
          </p:spPr>
        </p:pic>
        <p:cxnSp>
          <p:nvCxnSpPr>
            <p:cNvPr id="16" name="Straight Connector 15"/>
            <p:cNvCxnSpPr/>
            <p:nvPr/>
          </p:nvCxnSpPr>
          <p:spPr>
            <a:xfrm flipH="1">
              <a:off x="6286500" y="3965928"/>
              <a:ext cx="11430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886200" y="4754739"/>
              <a:ext cx="3429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468489" y="4160661"/>
              <a:ext cx="114300" cy="1143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92049" y="2525184"/>
            <a:ext cx="3200400" cy="18620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27 children were in the pool. 13 children got out of the pool. How many children are in the pool now?</a:t>
            </a:r>
          </a:p>
        </p:txBody>
      </p:sp>
      <p:pic>
        <p:nvPicPr>
          <p:cNvPr id="5" name="Picture 4" descr="Lilly flower swimsuit.png"/>
          <p:cNvPicPr>
            <a:picLocks noChangeAspect="1"/>
          </p:cNvPicPr>
          <p:nvPr/>
        </p:nvPicPr>
        <p:blipFill>
          <a:blip r:embed="rId3" cstate="print"/>
          <a:srcRect l="21349" t="10000" r="21349" b="7778"/>
          <a:stretch>
            <a:fillRect/>
          </a:stretch>
        </p:blipFill>
        <p:spPr>
          <a:xfrm>
            <a:off x="342900" y="2000250"/>
            <a:ext cx="1235676" cy="2857500"/>
          </a:xfrm>
          <a:prstGeom prst="rect">
            <a:avLst/>
          </a:prstGeom>
        </p:spPr>
      </p:pic>
      <p:sp>
        <p:nvSpPr>
          <p:cNvPr id="9" name="Oval Callout 8"/>
          <p:cNvSpPr/>
          <p:nvPr/>
        </p:nvSpPr>
        <p:spPr>
          <a:xfrm flipV="1">
            <a:off x="1485900" y="2914650"/>
            <a:ext cx="2514600" cy="13716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1714500" y="3143250"/>
            <a:ext cx="240030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children got out of the pool?</a:t>
            </a:r>
          </a:p>
        </p:txBody>
      </p:sp>
      <p:grpSp>
        <p:nvGrpSpPr>
          <p:cNvPr id="2" name="Group 17"/>
          <p:cNvGrpSpPr>
            <a:grpSpLocks noChangeAspect="1"/>
          </p:cNvGrpSpPr>
          <p:nvPr/>
        </p:nvGrpSpPr>
        <p:grpSpPr>
          <a:xfrm>
            <a:off x="4114800" y="3143250"/>
            <a:ext cx="128016" cy="1247378"/>
            <a:chOff x="3882188" y="2366825"/>
            <a:chExt cx="182880" cy="1781961"/>
          </a:xfrm>
          <a:solidFill>
            <a:schemeClr val="accent2"/>
          </a:solidFill>
        </p:grpSpPr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tangle 18"/>
          <p:cNvSpPr>
            <a:spLocks noChangeAspect="1"/>
          </p:cNvSpPr>
          <p:nvPr/>
        </p:nvSpPr>
        <p:spPr>
          <a:xfrm>
            <a:off x="5047542" y="4020966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5047542" y="4249566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6" name="Group 17"/>
          <p:cNvGrpSpPr>
            <a:grpSpLocks noChangeAspect="1"/>
          </p:cNvGrpSpPr>
          <p:nvPr/>
        </p:nvGrpSpPr>
        <p:grpSpPr>
          <a:xfrm>
            <a:off x="4457700" y="3143250"/>
            <a:ext cx="128016" cy="1247378"/>
            <a:chOff x="3882188" y="2366825"/>
            <a:chExt cx="182880" cy="1781961"/>
          </a:xfrm>
          <a:solidFill>
            <a:schemeClr val="accent2"/>
          </a:solidFill>
        </p:grpSpPr>
        <p:sp>
          <p:nvSpPr>
            <p:cNvPr id="22" name="Rectangle 21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2" name="Rectangle 31"/>
          <p:cNvSpPr>
            <a:spLocks noChangeAspect="1"/>
          </p:cNvSpPr>
          <p:nvPr/>
        </p:nvSpPr>
        <p:spPr>
          <a:xfrm>
            <a:off x="4800600" y="4246749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>
            <a:spLocks noChangeAspect="1"/>
          </p:cNvSpPr>
          <p:nvPr/>
        </p:nvSpPr>
        <p:spPr>
          <a:xfrm>
            <a:off x="4800600" y="4016736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>
            <a:spLocks noChangeAspect="1"/>
          </p:cNvSpPr>
          <p:nvPr/>
        </p:nvSpPr>
        <p:spPr>
          <a:xfrm>
            <a:off x="4800600" y="3786722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>
            <a:spLocks noChangeAspect="1"/>
          </p:cNvSpPr>
          <p:nvPr/>
        </p:nvSpPr>
        <p:spPr>
          <a:xfrm>
            <a:off x="4800600" y="3556708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>
            <a:spLocks noChangeAspect="1"/>
          </p:cNvSpPr>
          <p:nvPr/>
        </p:nvSpPr>
        <p:spPr>
          <a:xfrm>
            <a:off x="4800600" y="3326694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724879" y="3371850"/>
            <a:ext cx="2789766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086600" y="3028950"/>
            <a:ext cx="1426464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86100" y="2069394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27</a:t>
            </a:r>
          </a:p>
        </p:txBody>
      </p:sp>
      <p:sp>
        <p:nvSpPr>
          <p:cNvPr id="41" name="Text Placeholder 2"/>
          <p:cNvSpPr txBox="1">
            <a:spLocks/>
          </p:cNvSpPr>
          <p:nvPr/>
        </p:nvSpPr>
        <p:spPr bwMode="auto">
          <a:xfrm>
            <a:off x="685800" y="893937"/>
            <a:ext cx="76581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make a model for almost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any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2" name="Group 17"/>
          <p:cNvGrpSpPr>
            <a:grpSpLocks noChangeAspect="1"/>
          </p:cNvGrpSpPr>
          <p:nvPr/>
        </p:nvGrpSpPr>
        <p:grpSpPr>
          <a:xfrm>
            <a:off x="4463343" y="3137604"/>
            <a:ext cx="128016" cy="1247378"/>
            <a:chOff x="3882188" y="2366825"/>
            <a:chExt cx="182880" cy="1781961"/>
          </a:xfrm>
          <a:solidFill>
            <a:schemeClr val="accent3"/>
          </a:solidFill>
        </p:grpSpPr>
        <p:sp>
          <p:nvSpPr>
            <p:cNvPr id="43" name="Rectangle 42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54" name="Rectangle 53"/>
          <p:cNvSpPr>
            <a:spLocks noChangeAspect="1"/>
          </p:cNvSpPr>
          <p:nvPr/>
        </p:nvSpPr>
        <p:spPr>
          <a:xfrm>
            <a:off x="4806243" y="3781076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5" name="Rectangle 54"/>
          <p:cNvSpPr>
            <a:spLocks noChangeAspect="1"/>
          </p:cNvSpPr>
          <p:nvPr/>
        </p:nvSpPr>
        <p:spPr>
          <a:xfrm>
            <a:off x="4806243" y="3551062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>
            <a:spLocks noChangeAspect="1"/>
          </p:cNvSpPr>
          <p:nvPr/>
        </p:nvSpPr>
        <p:spPr>
          <a:xfrm>
            <a:off x="4806243" y="3321048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543300" y="2069394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- 13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6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7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9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0" dur="indefinite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34" grpId="0" animBg="1"/>
      <p:bldP spid="35" grpId="0" animBg="1"/>
      <p:bldP spid="36" grpId="0" animBg="1"/>
      <p:bldP spid="37" grpId="0" animBg="1"/>
      <p:bldP spid="38" grpId="0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92049" y="2525184"/>
            <a:ext cx="3200400" cy="18620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27 children were in the pool. 13 children got out of the pool. How many children are in the pool now?</a:t>
            </a:r>
          </a:p>
        </p:txBody>
      </p:sp>
      <p:pic>
        <p:nvPicPr>
          <p:cNvPr id="5" name="Picture 4" descr="Lilly flower swimsuit.png"/>
          <p:cNvPicPr>
            <a:picLocks noChangeAspect="1"/>
          </p:cNvPicPr>
          <p:nvPr/>
        </p:nvPicPr>
        <p:blipFill>
          <a:blip r:embed="rId3" cstate="print"/>
          <a:srcRect l="21349" t="10000" r="21349" b="7778"/>
          <a:stretch>
            <a:fillRect/>
          </a:stretch>
        </p:blipFill>
        <p:spPr>
          <a:xfrm>
            <a:off x="342900" y="2000250"/>
            <a:ext cx="1235676" cy="2857500"/>
          </a:xfrm>
          <a:prstGeom prst="rect">
            <a:avLst/>
          </a:prstGeom>
        </p:spPr>
      </p:pic>
      <p:sp>
        <p:nvSpPr>
          <p:cNvPr id="9" name="Oval Callout 8"/>
          <p:cNvSpPr/>
          <p:nvPr/>
        </p:nvSpPr>
        <p:spPr>
          <a:xfrm flipV="1">
            <a:off x="1485900" y="2914650"/>
            <a:ext cx="2514600" cy="13716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1714500" y="3143250"/>
            <a:ext cx="24003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Let’s re-read </a:t>
            </a:r>
          </a:p>
          <a:p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 question.</a:t>
            </a:r>
          </a:p>
        </p:txBody>
      </p:sp>
      <p:grpSp>
        <p:nvGrpSpPr>
          <p:cNvPr id="2" name="Group 17"/>
          <p:cNvGrpSpPr>
            <a:grpSpLocks noChangeAspect="1"/>
          </p:cNvGrpSpPr>
          <p:nvPr/>
        </p:nvGrpSpPr>
        <p:grpSpPr>
          <a:xfrm>
            <a:off x="4114800" y="3143250"/>
            <a:ext cx="128016" cy="1247378"/>
            <a:chOff x="3882188" y="2366825"/>
            <a:chExt cx="182880" cy="1781961"/>
          </a:xfrm>
          <a:solidFill>
            <a:schemeClr val="accent2"/>
          </a:solidFill>
        </p:grpSpPr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tangle 18"/>
          <p:cNvSpPr>
            <a:spLocks noChangeAspect="1"/>
          </p:cNvSpPr>
          <p:nvPr/>
        </p:nvSpPr>
        <p:spPr>
          <a:xfrm>
            <a:off x="5047542" y="4020966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5047542" y="4249566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>
            <a:spLocks noChangeAspect="1"/>
          </p:cNvSpPr>
          <p:nvPr/>
        </p:nvSpPr>
        <p:spPr>
          <a:xfrm>
            <a:off x="4800600" y="4246749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>
            <a:spLocks noChangeAspect="1"/>
          </p:cNvSpPr>
          <p:nvPr/>
        </p:nvSpPr>
        <p:spPr>
          <a:xfrm>
            <a:off x="4800600" y="4016736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715000" y="3714750"/>
            <a:ext cx="2857500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86100" y="2069394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27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543300" y="2069394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- 13</a:t>
            </a:r>
          </a:p>
        </p:txBody>
      </p:sp>
      <p:sp>
        <p:nvSpPr>
          <p:cNvPr id="58" name="Text Placeholder 2"/>
          <p:cNvSpPr txBox="1">
            <a:spLocks/>
          </p:cNvSpPr>
          <p:nvPr/>
        </p:nvSpPr>
        <p:spPr bwMode="auto">
          <a:xfrm>
            <a:off x="685800" y="10858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need to answer the question.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5715000" y="4012494"/>
            <a:ext cx="2857500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318475" y="2012949"/>
            <a:ext cx="342900" cy="34290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477458" y="2058105"/>
            <a:ext cx="194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 14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131732" y="2046816"/>
            <a:ext cx="194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=  </a:t>
            </a:r>
          </a:p>
        </p:txBody>
      </p:sp>
      <p:sp>
        <p:nvSpPr>
          <p:cNvPr id="65" name="TextBox 64"/>
          <p:cNvSpPr txBox="1"/>
          <p:nvPr/>
        </p:nvSpPr>
        <p:spPr>
          <a:xfrm flipH="1">
            <a:off x="1780824" y="3028950"/>
            <a:ext cx="240030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can count the blocks we have left to find our solution.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37" grpId="0" animBg="1"/>
      <p:bldP spid="58" grpId="0"/>
      <p:bldP spid="59" grpId="0" animBg="1"/>
      <p:bldP spid="60" grpId="0" animBg="1"/>
      <p:bldP spid="61" grpId="0"/>
      <p:bldP spid="64" grpId="0"/>
      <p:bldP spid="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water.png"/>
          <p:cNvPicPr>
            <a:picLocks noChangeAspect="1"/>
          </p:cNvPicPr>
          <p:nvPr/>
        </p:nvPicPr>
        <p:blipFill>
          <a:blip r:embed="rId3" cstate="print"/>
          <a:srcRect l="21250" t="51136" r="36250" b="15514"/>
          <a:stretch>
            <a:fillRect/>
          </a:stretch>
        </p:blipFill>
        <p:spPr>
          <a:xfrm rot="21093678" flipH="1">
            <a:off x="149921" y="3028950"/>
            <a:ext cx="3886200" cy="1714500"/>
          </a:xfrm>
          <a:prstGeom prst="rect">
            <a:avLst/>
          </a:prstGeom>
        </p:spPr>
      </p:pic>
      <p:pic>
        <p:nvPicPr>
          <p:cNvPr id="12" name="Picture 11" descr="water.png"/>
          <p:cNvPicPr>
            <a:picLocks noChangeAspect="1"/>
          </p:cNvPicPr>
          <p:nvPr/>
        </p:nvPicPr>
        <p:blipFill>
          <a:blip r:embed="rId3" cstate="print"/>
          <a:srcRect l="21250" t="51136" r="36250" b="15514"/>
          <a:stretch>
            <a:fillRect/>
          </a:stretch>
        </p:blipFill>
        <p:spPr>
          <a:xfrm rot="363564">
            <a:off x="2918796" y="2886374"/>
            <a:ext cx="3886200" cy="17145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628900" y="628650"/>
            <a:ext cx="58293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did you know how many children were in the pool?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5" name="Picture 4" descr="Lilly flower swimsuit.png"/>
          <p:cNvPicPr>
            <a:picLocks noChangeAspect="1"/>
          </p:cNvPicPr>
          <p:nvPr/>
        </p:nvPicPr>
        <p:blipFill>
          <a:blip r:embed="rId4" cstate="print"/>
          <a:srcRect l="21349" t="10000" r="21349" b="7778"/>
          <a:stretch>
            <a:fillRect/>
          </a:stretch>
        </p:blipFill>
        <p:spPr>
          <a:xfrm>
            <a:off x="6629400" y="1885950"/>
            <a:ext cx="1235676" cy="2857500"/>
          </a:xfrm>
          <a:prstGeom prst="rect">
            <a:avLst/>
          </a:prstGeom>
        </p:spPr>
      </p:pic>
      <p:pic>
        <p:nvPicPr>
          <p:cNvPr id="6" name="Picture 5" descr="Zim swimsuit.png"/>
          <p:cNvPicPr>
            <a:picLocks noChangeAspect="1"/>
          </p:cNvPicPr>
          <p:nvPr/>
        </p:nvPicPr>
        <p:blipFill>
          <a:blip r:embed="rId5" cstate="print"/>
          <a:srcRect l="40000" r="38750"/>
          <a:stretch>
            <a:fillRect/>
          </a:stretch>
        </p:blipFill>
        <p:spPr>
          <a:xfrm>
            <a:off x="4800600" y="1885950"/>
            <a:ext cx="1258654" cy="3027694"/>
          </a:xfrm>
          <a:prstGeom prst="rect">
            <a:avLst/>
          </a:prstGeom>
        </p:spPr>
      </p:pic>
      <p:pic>
        <p:nvPicPr>
          <p:cNvPr id="10" name="Picture 9" descr="Ian swimsuit 2.png"/>
          <p:cNvPicPr>
            <a:picLocks noChangeAspect="1"/>
          </p:cNvPicPr>
          <p:nvPr/>
        </p:nvPicPr>
        <p:blipFill>
          <a:blip r:embed="rId6" cstate="print"/>
          <a:srcRect l="33750" t="7757" r="47500"/>
          <a:stretch>
            <a:fillRect/>
          </a:stretch>
        </p:blipFill>
        <p:spPr>
          <a:xfrm>
            <a:off x="3771900" y="2000250"/>
            <a:ext cx="1053313" cy="2913395"/>
          </a:xfrm>
          <a:prstGeom prst="rect">
            <a:avLst/>
          </a:prstGeom>
        </p:spPr>
      </p:pic>
      <p:pic>
        <p:nvPicPr>
          <p:cNvPr id="16386" name="Picture 2" descr="https://lh6.googleusercontent.com/QtTUW8FhabcGWviZUMHmRLZ8SeYPU-7VtgMY4C5O9DNslCN3i7rYV1M2V0uGbGWaZumdEh5wjKljoi-JfprNOGPOpUJqCyBxWh8sq0wt5KhPnuo0XGlv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171450"/>
            <a:ext cx="1781175" cy="1695451"/>
          </a:xfrm>
          <a:prstGeom prst="rect">
            <a:avLst/>
          </a:prstGeom>
          <a:noFill/>
        </p:spPr>
      </p:pic>
      <p:grpSp>
        <p:nvGrpSpPr>
          <p:cNvPr id="3" name="Group 25"/>
          <p:cNvGrpSpPr/>
          <p:nvPr/>
        </p:nvGrpSpPr>
        <p:grpSpPr>
          <a:xfrm>
            <a:off x="447667" y="3366150"/>
            <a:ext cx="6032768" cy="1767472"/>
            <a:chOff x="447667" y="3366150"/>
            <a:chExt cx="6032768" cy="1767472"/>
          </a:xfrm>
        </p:grpSpPr>
        <p:pic>
          <p:nvPicPr>
            <p:cNvPr id="11" name="Picture 10" descr="water.png"/>
            <p:cNvPicPr>
              <a:picLocks noChangeAspect="1"/>
            </p:cNvPicPr>
            <p:nvPr/>
          </p:nvPicPr>
          <p:blipFill>
            <a:blip r:embed="rId3" cstate="print"/>
            <a:srcRect l="21250" t="51136" r="36250" b="15514"/>
            <a:stretch>
              <a:fillRect/>
            </a:stretch>
          </p:blipFill>
          <p:spPr>
            <a:xfrm rot="363564">
              <a:off x="2594235" y="3366150"/>
              <a:ext cx="3886200" cy="1714500"/>
            </a:xfrm>
            <a:prstGeom prst="rect">
              <a:avLst/>
            </a:prstGeom>
          </p:spPr>
        </p:pic>
        <p:pic>
          <p:nvPicPr>
            <p:cNvPr id="8" name="Picture 7" descr="water.png"/>
            <p:cNvPicPr>
              <a:picLocks noChangeAspect="1"/>
            </p:cNvPicPr>
            <p:nvPr/>
          </p:nvPicPr>
          <p:blipFill>
            <a:blip r:embed="rId3" cstate="print"/>
            <a:srcRect l="21250" t="51136" r="36250" b="15514"/>
            <a:stretch>
              <a:fillRect/>
            </a:stretch>
          </p:blipFill>
          <p:spPr>
            <a:xfrm rot="21093678" flipH="1">
              <a:off x="447667" y="3419122"/>
              <a:ext cx="3886200" cy="1714500"/>
            </a:xfrm>
            <a:prstGeom prst="rect">
              <a:avLst/>
            </a:prstGeom>
          </p:spPr>
        </p:pic>
        <p:cxnSp>
          <p:nvCxnSpPr>
            <p:cNvPr id="16" name="Straight Connector 15"/>
            <p:cNvCxnSpPr/>
            <p:nvPr/>
          </p:nvCxnSpPr>
          <p:spPr>
            <a:xfrm flipH="1">
              <a:off x="6286500" y="3965928"/>
              <a:ext cx="11430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886200" y="4754739"/>
              <a:ext cx="3429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468489" y="4160661"/>
              <a:ext cx="114300" cy="1143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 Placeholder 1"/>
          <p:cNvSpPr txBox="1">
            <a:spLocks/>
          </p:cNvSpPr>
          <p:nvPr/>
        </p:nvSpPr>
        <p:spPr bwMode="auto">
          <a:xfrm>
            <a:off x="2628900" y="628650"/>
            <a:ext cx="5829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rly's Font 2" pitchFamily="66" charset="0"/>
                <a:ea typeface="+mn-ea"/>
                <a:cs typeface="+mn-cs"/>
              </a:rPr>
              <a:t>We used a model to find out!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Orly's Font 2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14450"/>
            <a:ext cx="76581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 learned to solve word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a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solve word problems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making a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Callout 14"/>
          <p:cNvSpPr/>
          <p:nvPr/>
        </p:nvSpPr>
        <p:spPr>
          <a:xfrm flipV="1">
            <a:off x="1714500" y="2800350"/>
            <a:ext cx="2435549" cy="13716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71550"/>
            <a:ext cx="7658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need to read and think about each part of the word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98535" y="2525184"/>
            <a:ext cx="3200400" cy="18620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12 children were in the pool. 15 more children jumped in. How many children are in the pool?</a:t>
            </a:r>
          </a:p>
        </p:txBody>
      </p:sp>
      <p:pic>
        <p:nvPicPr>
          <p:cNvPr id="5" name="Picture 4" descr="Lilly flower swimsuit.png"/>
          <p:cNvPicPr>
            <a:picLocks noChangeAspect="1"/>
          </p:cNvPicPr>
          <p:nvPr/>
        </p:nvPicPr>
        <p:blipFill>
          <a:blip r:embed="rId3" cstate="print"/>
          <a:srcRect l="21349" t="10000" r="21349" b="7778"/>
          <a:stretch>
            <a:fillRect/>
          </a:stretch>
        </p:blipFill>
        <p:spPr>
          <a:xfrm>
            <a:off x="342900" y="2000250"/>
            <a:ext cx="1235676" cy="2857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flipH="1">
            <a:off x="2024943" y="3143250"/>
            <a:ext cx="22281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1. Information.</a:t>
            </a:r>
          </a:p>
        </p:txBody>
      </p:sp>
      <p:sp>
        <p:nvSpPr>
          <p:cNvPr id="11" name="TextBox 10"/>
          <p:cNvSpPr txBox="1"/>
          <p:nvPr/>
        </p:nvSpPr>
        <p:spPr>
          <a:xfrm flipH="1">
            <a:off x="2024943" y="3600450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2. A question.</a:t>
            </a:r>
          </a:p>
        </p:txBody>
      </p:sp>
      <p:sp>
        <p:nvSpPr>
          <p:cNvPr id="12" name="TextBox 11"/>
          <p:cNvSpPr txBox="1"/>
          <p:nvPr/>
        </p:nvSpPr>
        <p:spPr>
          <a:xfrm flipH="1">
            <a:off x="1852788" y="3028950"/>
            <a:ext cx="222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There are two parts to a word problem.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12835" y="2753784"/>
            <a:ext cx="2857500" cy="9144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72100" y="3662535"/>
            <a:ext cx="2857500" cy="6858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build="p"/>
      <p:bldP spid="4" grpId="0" animBg="1"/>
      <p:bldP spid="10" grpId="0"/>
      <p:bldP spid="11" grpId="0"/>
      <p:bldP spid="12" grpId="0"/>
      <p:bldP spid="12" grpId="1"/>
      <p:bldP spid="13" grpId="0" animBg="1"/>
      <p:bldP spid="13" grpId="1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038536"/>
              </p:ext>
            </p:extLst>
          </p:nvPr>
        </p:nvGraphicFramePr>
        <p:xfrm>
          <a:off x="228600" y="1085850"/>
          <a:ext cx="8458201" cy="557213"/>
        </p:xfrm>
        <a:graphic>
          <a:graphicData uri="http://schemas.openxmlformats.org/drawingml/2006/table">
            <a:tbl>
              <a:tblPr/>
              <a:tblGrid>
                <a:gridCol w="3772888"/>
                <a:gridCol w="2404244"/>
                <a:gridCol w="2281069"/>
              </a:tblGrid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Hundreds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Tens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rly's Font 2" pitchFamily="66" charset="0"/>
                          <a:ea typeface="MS PGothic" pitchFamily="34" charset="-128"/>
                        </a:rPr>
                        <a:t>Ones</a:t>
                      </a: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3" name="Rectangle 22"/>
          <p:cNvSpPr>
            <a:spLocks noChangeAspect="1"/>
          </p:cNvSpPr>
          <p:nvPr/>
        </p:nvSpPr>
        <p:spPr>
          <a:xfrm>
            <a:off x="7429500" y="17716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7429500" y="20383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7429500" y="23050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7429500" y="25717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>
            <a:spLocks noChangeAspect="1"/>
          </p:cNvSpPr>
          <p:nvPr/>
        </p:nvSpPr>
        <p:spPr>
          <a:xfrm>
            <a:off x="7429500" y="28384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7429500" y="31051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>
            <a:spLocks noChangeAspect="1"/>
          </p:cNvSpPr>
          <p:nvPr/>
        </p:nvSpPr>
        <p:spPr>
          <a:xfrm>
            <a:off x="7429500" y="33718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>
            <a:spLocks noChangeAspect="1"/>
          </p:cNvSpPr>
          <p:nvPr/>
        </p:nvSpPr>
        <p:spPr>
          <a:xfrm>
            <a:off x="7429500" y="36385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>
            <a:spLocks noChangeAspect="1"/>
          </p:cNvSpPr>
          <p:nvPr/>
        </p:nvSpPr>
        <p:spPr>
          <a:xfrm>
            <a:off x="7429500" y="39052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>
            <a:spLocks noChangeAspect="1"/>
          </p:cNvSpPr>
          <p:nvPr/>
        </p:nvSpPr>
        <p:spPr>
          <a:xfrm>
            <a:off x="7429500" y="41719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7429500" y="1771650"/>
            <a:ext cx="229722" cy="2297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Group 13"/>
          <p:cNvGrpSpPr>
            <a:grpSpLocks noChangeAspect="1"/>
          </p:cNvGrpSpPr>
          <p:nvPr/>
        </p:nvGrpSpPr>
        <p:grpSpPr>
          <a:xfrm>
            <a:off x="5143500" y="1885950"/>
            <a:ext cx="234608" cy="2286000"/>
            <a:chOff x="3882188" y="2366825"/>
            <a:chExt cx="182880" cy="1781961"/>
          </a:xfrm>
        </p:grpSpPr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35"/>
          <p:cNvGrpSpPr>
            <a:grpSpLocks noChangeAspect="1"/>
          </p:cNvGrpSpPr>
          <p:nvPr/>
        </p:nvGrpSpPr>
        <p:grpSpPr>
          <a:xfrm>
            <a:off x="6172200" y="1885950"/>
            <a:ext cx="234608" cy="2286000"/>
            <a:chOff x="3882188" y="2366825"/>
            <a:chExt cx="182880" cy="1781961"/>
          </a:xfrm>
        </p:grpSpPr>
        <p:sp>
          <p:nvSpPr>
            <p:cNvPr id="37" name="Rectangle 36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46"/>
          <p:cNvGrpSpPr>
            <a:grpSpLocks noChangeAspect="1"/>
          </p:cNvGrpSpPr>
          <p:nvPr/>
        </p:nvGrpSpPr>
        <p:grpSpPr>
          <a:xfrm>
            <a:off x="5829300" y="1885950"/>
            <a:ext cx="234608" cy="2286000"/>
            <a:chOff x="3882188" y="2366825"/>
            <a:chExt cx="182880" cy="1781961"/>
          </a:xfrm>
        </p:grpSpPr>
        <p:sp>
          <p:nvSpPr>
            <p:cNvPr id="48" name="Rectangle 47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57"/>
          <p:cNvGrpSpPr>
            <a:grpSpLocks noChangeAspect="1"/>
          </p:cNvGrpSpPr>
          <p:nvPr/>
        </p:nvGrpSpPr>
        <p:grpSpPr>
          <a:xfrm>
            <a:off x="5486400" y="1885950"/>
            <a:ext cx="234608" cy="2286000"/>
            <a:chOff x="3882188" y="2366825"/>
            <a:chExt cx="182880" cy="1781961"/>
          </a:xfrm>
        </p:grpSpPr>
        <p:sp>
          <p:nvSpPr>
            <p:cNvPr id="59" name="Rectangle 58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Rectangle 6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68"/>
          <p:cNvGrpSpPr>
            <a:grpSpLocks noChangeAspect="1"/>
          </p:cNvGrpSpPr>
          <p:nvPr/>
        </p:nvGrpSpPr>
        <p:grpSpPr>
          <a:xfrm>
            <a:off x="4800600" y="1885950"/>
            <a:ext cx="234608" cy="2286000"/>
            <a:chOff x="3882188" y="2366825"/>
            <a:chExt cx="182880" cy="1781961"/>
          </a:xfrm>
        </p:grpSpPr>
        <p:sp>
          <p:nvSpPr>
            <p:cNvPr id="70" name="Rectangle 69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Rectangle 70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Rectangle 71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Rectangle 75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Rectangle 76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Rectangle 77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Rectangle 78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79"/>
          <p:cNvGrpSpPr>
            <a:grpSpLocks noChangeAspect="1"/>
          </p:cNvGrpSpPr>
          <p:nvPr/>
        </p:nvGrpSpPr>
        <p:grpSpPr>
          <a:xfrm>
            <a:off x="4457700" y="1885950"/>
            <a:ext cx="234608" cy="2286000"/>
            <a:chOff x="3882188" y="2366825"/>
            <a:chExt cx="182880" cy="1781961"/>
          </a:xfrm>
        </p:grpSpPr>
        <p:sp>
          <p:nvSpPr>
            <p:cNvPr id="81" name="Rectangle 80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Rectangle 81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3" name="Rectangle 82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4" name="Rectangle 83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5" name="Rectangle 84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6" name="Rectangle 85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7" name="Rectangle 86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8" name="Rectangle 87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9" name="Rectangle 88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0" name="Rectangle 89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90"/>
          <p:cNvGrpSpPr>
            <a:grpSpLocks noChangeAspect="1"/>
          </p:cNvGrpSpPr>
          <p:nvPr/>
        </p:nvGrpSpPr>
        <p:grpSpPr>
          <a:xfrm>
            <a:off x="4114800" y="1885950"/>
            <a:ext cx="234608" cy="2286000"/>
            <a:chOff x="3882188" y="2366825"/>
            <a:chExt cx="182880" cy="1781961"/>
          </a:xfrm>
        </p:grpSpPr>
        <p:sp>
          <p:nvSpPr>
            <p:cNvPr id="92" name="Rectangle 91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4" name="Rectangle 93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5" name="Rectangle 94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6" name="Rectangle 95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7" name="Rectangle 96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8" name="Rectangle 97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9" name="Rectangle 98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0" name="Rectangle 99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1" name="Rectangle 10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101"/>
          <p:cNvGrpSpPr>
            <a:grpSpLocks noChangeAspect="1"/>
          </p:cNvGrpSpPr>
          <p:nvPr/>
        </p:nvGrpSpPr>
        <p:grpSpPr>
          <a:xfrm>
            <a:off x="3771900" y="1885950"/>
            <a:ext cx="234608" cy="2286000"/>
            <a:chOff x="3882188" y="2366825"/>
            <a:chExt cx="182880" cy="1781961"/>
          </a:xfrm>
        </p:grpSpPr>
        <p:sp>
          <p:nvSpPr>
            <p:cNvPr id="103" name="Rectangle 102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4" name="Rectangle 103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5" name="Rectangle 104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6" name="Rectangle 105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7" name="Rectangle 106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8" name="Rectangle 107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9" name="Rectangle 108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0" name="Rectangle 109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1" name="Rectangle 110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2" name="Rectangle 111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112"/>
          <p:cNvGrpSpPr>
            <a:grpSpLocks noChangeAspect="1"/>
          </p:cNvGrpSpPr>
          <p:nvPr/>
        </p:nvGrpSpPr>
        <p:grpSpPr>
          <a:xfrm>
            <a:off x="3429000" y="1885950"/>
            <a:ext cx="234608" cy="2286000"/>
            <a:chOff x="3882188" y="2366825"/>
            <a:chExt cx="182880" cy="1781961"/>
          </a:xfrm>
        </p:grpSpPr>
        <p:sp>
          <p:nvSpPr>
            <p:cNvPr id="114" name="Rectangle 113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5" name="Rectangle 114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6" name="Rectangle 115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7" name="Rectangle 116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8" name="Rectangle 117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9" name="Rectangle 118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0" name="Rectangle 119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1" name="Rectangle 120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2" name="Rectangle 121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3" name="Rectangle 12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23"/>
          <p:cNvGrpSpPr>
            <a:grpSpLocks noChangeAspect="1"/>
          </p:cNvGrpSpPr>
          <p:nvPr/>
        </p:nvGrpSpPr>
        <p:grpSpPr>
          <a:xfrm>
            <a:off x="3086100" y="1885950"/>
            <a:ext cx="234608" cy="2286000"/>
            <a:chOff x="3882188" y="2366825"/>
            <a:chExt cx="182880" cy="1781961"/>
          </a:xfrm>
        </p:grpSpPr>
        <p:sp>
          <p:nvSpPr>
            <p:cNvPr id="125" name="Rectangle 124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Rectangle 125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Rectangle 126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Rectangle 127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Rectangle 128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Rectangle 129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Rectangle 131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Rectangle 132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4" name="Rectangle 13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34"/>
          <p:cNvGrpSpPr>
            <a:grpSpLocks noChangeAspect="1"/>
          </p:cNvGrpSpPr>
          <p:nvPr/>
        </p:nvGrpSpPr>
        <p:grpSpPr>
          <a:xfrm>
            <a:off x="457200" y="1885950"/>
            <a:ext cx="2286000" cy="2237299"/>
            <a:chOff x="342900" y="1597188"/>
            <a:chExt cx="2287122" cy="2238398"/>
          </a:xfrm>
        </p:grpSpPr>
        <p:grpSp>
          <p:nvGrpSpPr>
            <p:cNvPr id="14" name="Group 7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236" name="Rectangle 23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7" name="Rectangle 23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8" name="Rectangle 23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9" name="Rectangle 23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Rectangle 23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ectangle 24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2" name="Rectangle 24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Rectangle 24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Rectangle 24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Rectangle 24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6" name="Group 8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226" name="Rectangle 22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7" name="Rectangle 22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Rectangle 22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tangle 22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Rectangle 22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Rectangle 23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2" name="Rectangle 23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3" name="Rectangle 23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Rectangle 23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Rectangle 23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oup 9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216" name="Rectangle 21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7" name="Rectangle 21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8" name="Rectangle 21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Rectangle 21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tangle 21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1" name="Rectangle 22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tangle 22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Rectangle 22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Rectangle 22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7" name="Group 10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206" name="Rectangle 20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Rectangle 20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Rectangle 20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Rectangle 20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tangle 20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Rectangle 21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Rectangle 21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ectangle 21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Rectangle 21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5" name="Rectangle 21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8" name="Group 1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196" name="Rectangle 19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Rectangle 19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Rectangle 19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ectangle 19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Rectangle 20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Rectangle 20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Rectangle 20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Rectangle 20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7" name="Group 12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186" name="Rectangle 18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Rectangle 18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Rectangle 18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Rectangle 18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Rectangle 18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Rectangle 19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Rectangle 19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Rectangle 19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tangle 19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Rectangle 19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8" name="Group 13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176" name="Rectangle 17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Rectangle 17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Rectangle 17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Rectangle 17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Rectangle 17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Rectangle 18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Rectangle 18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Rectangle 18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Rectangle 18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Rectangle 18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9" name="Group 14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166" name="Rectangle 16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Rectangle 16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tangle 16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ectangle 16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Rectangle 16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ectangle 17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Rectangle 17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Rectangle 17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Rectangle 17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Rectangle 17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0" name="Group 16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156" name="Rectangle 15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Rectangle 15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Rectangle 15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Rectangle 15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Rectangle 16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Rectangle 16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Rectangle 16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Rectangle 16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1" name="Group 17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146" name="Rectangle 145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Rectangle 146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Rectangle 147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Rectangle 148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Rectangle 149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Rectangle 150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Rectangle 151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Rectangle 152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153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Rectangle 154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62" name="Group 245"/>
          <p:cNvGrpSpPr>
            <a:grpSpLocks noChangeAspect="1"/>
          </p:cNvGrpSpPr>
          <p:nvPr/>
        </p:nvGrpSpPr>
        <p:grpSpPr>
          <a:xfrm>
            <a:off x="5143500" y="1885950"/>
            <a:ext cx="234608" cy="2286000"/>
            <a:chOff x="3882188" y="2366825"/>
            <a:chExt cx="182880" cy="1781961"/>
          </a:xfrm>
        </p:grpSpPr>
        <p:sp>
          <p:nvSpPr>
            <p:cNvPr id="247" name="Rectangle 246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8" name="Rectangle 247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9" name="Rectangle 248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0" name="Rectangle 249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1" name="Rectangle 250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2" name="Rectangle 251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3" name="Rectangle 252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4" name="Rectangle 253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5" name="Rectangle 254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6" name="Rectangle 255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3.33333E-6 L -0.275 3.33333E-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3.33333E-6 L -0.275 -3.33333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1.48148E-6 L -0.275 1.48148E-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3.7037E-7 L -0.275 -3.7037E-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2.22222E-6 L -0.275 -2.22222E-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4.07407E-6 L -0.275 -4.07407E-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4.07407E-6 L -0.275 4.07407E-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2.22222E-6 L -0.275 2.22222E-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3.7037E-7 L -0.275 3.7037E-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1.48148E-6 L -0.275 -1.48148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13" grpId="0" animBg="1"/>
      <p:bldP spid="13" grpId="1" animBg="1"/>
      <p:bldP spid="13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71550"/>
            <a:ext cx="7658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use a model to help us find a solution to a word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92049" y="2525184"/>
            <a:ext cx="3200400" cy="18620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12 children were in the pool. 15 more children jumped in. How many children are in the pool?</a:t>
            </a:r>
          </a:p>
        </p:txBody>
      </p:sp>
      <p:pic>
        <p:nvPicPr>
          <p:cNvPr id="5" name="Picture 4" descr="Lilly flower swimsuit.png"/>
          <p:cNvPicPr>
            <a:picLocks noChangeAspect="1"/>
          </p:cNvPicPr>
          <p:nvPr/>
        </p:nvPicPr>
        <p:blipFill>
          <a:blip r:embed="rId3" cstate="print"/>
          <a:srcRect l="21349" t="10000" r="21349" b="7778"/>
          <a:stretch>
            <a:fillRect/>
          </a:stretch>
        </p:blipFill>
        <p:spPr>
          <a:xfrm>
            <a:off x="342900" y="2000250"/>
            <a:ext cx="1235676" cy="2857500"/>
          </a:xfrm>
          <a:prstGeom prst="rect">
            <a:avLst/>
          </a:prstGeom>
        </p:spPr>
      </p:pic>
      <p:sp>
        <p:nvSpPr>
          <p:cNvPr id="9" name="Oval Callout 8"/>
          <p:cNvSpPr/>
          <p:nvPr/>
        </p:nvSpPr>
        <p:spPr>
          <a:xfrm flipV="1">
            <a:off x="1485900" y="2914650"/>
            <a:ext cx="2514600" cy="13716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1714500" y="3130551"/>
            <a:ext cx="222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children were in the pool?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628927" y="2753784"/>
            <a:ext cx="2770008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20458" y="3096684"/>
            <a:ext cx="133773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86100" y="2069394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4114800" y="3143250"/>
            <a:ext cx="128016" cy="1247378"/>
            <a:chOff x="3882188" y="2366825"/>
            <a:chExt cx="182880" cy="1781961"/>
          </a:xfrm>
        </p:grpSpPr>
        <p:sp>
          <p:nvSpPr>
            <p:cNvPr id="19" name="Rectangle 18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9" name="Rectangle 28"/>
          <p:cNvSpPr>
            <a:spLocks noChangeAspect="1"/>
          </p:cNvSpPr>
          <p:nvPr/>
        </p:nvSpPr>
        <p:spPr>
          <a:xfrm>
            <a:off x="4367388" y="34861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>
            <a:spLocks noChangeAspect="1"/>
          </p:cNvSpPr>
          <p:nvPr/>
        </p:nvSpPr>
        <p:spPr>
          <a:xfrm>
            <a:off x="4367388" y="38290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9" grpId="0" animBg="1"/>
      <p:bldP spid="12" grpId="0"/>
      <p:bldP spid="13" grpId="0" animBg="1"/>
      <p:bldP spid="14" grpId="0" animBg="1"/>
      <p:bldP spid="16" grpId="0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571500" y="971550"/>
            <a:ext cx="7658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use a model to help us find a solution to a word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92049" y="2525184"/>
            <a:ext cx="3200400" cy="18620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12 children were in the pool. 15 more children jumped in. How many children are in the pool?</a:t>
            </a:r>
          </a:p>
        </p:txBody>
      </p:sp>
      <p:pic>
        <p:nvPicPr>
          <p:cNvPr id="5" name="Picture 4" descr="Lilly flower swimsuit.png"/>
          <p:cNvPicPr>
            <a:picLocks noChangeAspect="1"/>
          </p:cNvPicPr>
          <p:nvPr/>
        </p:nvPicPr>
        <p:blipFill>
          <a:blip r:embed="rId3" cstate="print"/>
          <a:srcRect l="21349" t="10000" r="21349" b="7778"/>
          <a:stretch>
            <a:fillRect/>
          </a:stretch>
        </p:blipFill>
        <p:spPr>
          <a:xfrm>
            <a:off x="342900" y="2000250"/>
            <a:ext cx="1235676" cy="2857500"/>
          </a:xfrm>
          <a:prstGeom prst="rect">
            <a:avLst/>
          </a:prstGeom>
        </p:spPr>
      </p:pic>
      <p:sp>
        <p:nvSpPr>
          <p:cNvPr id="9" name="Oval Callout 8"/>
          <p:cNvSpPr/>
          <p:nvPr/>
        </p:nvSpPr>
        <p:spPr>
          <a:xfrm flipV="1">
            <a:off x="1485900" y="2914650"/>
            <a:ext cx="2514600" cy="13716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1646764" y="3130551"/>
            <a:ext cx="24003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children jumped in the pool?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628927" y="3340812"/>
            <a:ext cx="2770008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25925" y="3050118"/>
            <a:ext cx="133773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86100" y="2069394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grpSp>
        <p:nvGrpSpPr>
          <p:cNvPr id="2" name="Group 17"/>
          <p:cNvGrpSpPr>
            <a:grpSpLocks noChangeAspect="1"/>
          </p:cNvGrpSpPr>
          <p:nvPr/>
        </p:nvGrpSpPr>
        <p:grpSpPr>
          <a:xfrm>
            <a:off x="4114800" y="3143250"/>
            <a:ext cx="128016" cy="1247378"/>
            <a:chOff x="3882188" y="2366825"/>
            <a:chExt cx="182880" cy="1781961"/>
          </a:xfrm>
        </p:grpSpPr>
        <p:sp>
          <p:nvSpPr>
            <p:cNvPr id="19" name="Rectangle 18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9" name="Rectangle 28"/>
          <p:cNvSpPr>
            <a:spLocks noChangeAspect="1"/>
          </p:cNvSpPr>
          <p:nvPr/>
        </p:nvSpPr>
        <p:spPr>
          <a:xfrm>
            <a:off x="4367388" y="34861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>
            <a:spLocks noChangeAspect="1"/>
          </p:cNvSpPr>
          <p:nvPr/>
        </p:nvSpPr>
        <p:spPr>
          <a:xfrm>
            <a:off x="4367388" y="38290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43300" y="2069394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+ 15</a:t>
            </a:r>
          </a:p>
        </p:txBody>
      </p:sp>
      <p:grpSp>
        <p:nvGrpSpPr>
          <p:cNvPr id="34" name="Group 17"/>
          <p:cNvGrpSpPr>
            <a:grpSpLocks noChangeAspect="1"/>
          </p:cNvGrpSpPr>
          <p:nvPr/>
        </p:nvGrpSpPr>
        <p:grpSpPr>
          <a:xfrm>
            <a:off x="4742745" y="3143250"/>
            <a:ext cx="128016" cy="1247378"/>
            <a:chOff x="3882188" y="2366825"/>
            <a:chExt cx="182880" cy="1781961"/>
          </a:xfrm>
          <a:solidFill>
            <a:schemeClr val="accent3"/>
          </a:solidFill>
        </p:grpSpPr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5" name="Rectangle 44"/>
          <p:cNvSpPr>
            <a:spLocks noChangeAspect="1"/>
          </p:cNvSpPr>
          <p:nvPr/>
        </p:nvSpPr>
        <p:spPr>
          <a:xfrm>
            <a:off x="5010858" y="4225578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>
            <a:spLocks noChangeAspect="1"/>
          </p:cNvSpPr>
          <p:nvPr/>
        </p:nvSpPr>
        <p:spPr>
          <a:xfrm>
            <a:off x="5010858" y="3995565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>
            <a:spLocks noChangeAspect="1"/>
          </p:cNvSpPr>
          <p:nvPr/>
        </p:nvSpPr>
        <p:spPr>
          <a:xfrm>
            <a:off x="5010858" y="3765551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5010858" y="3535537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5010858" y="3305523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32" grpId="0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1085850"/>
            <a:ext cx="765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need to answer the question.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92049" y="2525184"/>
            <a:ext cx="3200400" cy="18620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12 children were in the pool. 15 more children jumped in. How many children are in </a:t>
            </a:r>
            <a:r>
              <a:rPr lang="en-US" sz="2000" smtClean="0">
                <a:solidFill>
                  <a:schemeClr val="tx1"/>
                </a:solidFill>
                <a:latin typeface="Orly's Font 2" pitchFamily="66" charset="0"/>
              </a:rPr>
              <a:t>the pool?</a:t>
            </a:r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pic>
        <p:nvPicPr>
          <p:cNvPr id="5" name="Picture 4" descr="Lilly flower swimsuit.png"/>
          <p:cNvPicPr>
            <a:picLocks noChangeAspect="1"/>
          </p:cNvPicPr>
          <p:nvPr/>
        </p:nvPicPr>
        <p:blipFill>
          <a:blip r:embed="rId3" cstate="print"/>
          <a:srcRect l="21349" t="10000" r="21349" b="7778"/>
          <a:stretch>
            <a:fillRect/>
          </a:stretch>
        </p:blipFill>
        <p:spPr>
          <a:xfrm>
            <a:off x="342900" y="2000250"/>
            <a:ext cx="1235676" cy="2857500"/>
          </a:xfrm>
          <a:prstGeom prst="rect">
            <a:avLst/>
          </a:prstGeom>
        </p:spPr>
      </p:pic>
      <p:sp>
        <p:nvSpPr>
          <p:cNvPr id="9" name="Oval Callout 8"/>
          <p:cNvSpPr/>
          <p:nvPr/>
        </p:nvSpPr>
        <p:spPr>
          <a:xfrm flipV="1">
            <a:off x="1485900" y="2914650"/>
            <a:ext cx="2514600" cy="13716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54325" y="3987096"/>
            <a:ext cx="2770008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55735" y="3644196"/>
            <a:ext cx="2777067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86100" y="2069394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12</a:t>
            </a:r>
          </a:p>
        </p:txBody>
      </p:sp>
      <p:grpSp>
        <p:nvGrpSpPr>
          <p:cNvPr id="2" name="Group 17"/>
          <p:cNvGrpSpPr>
            <a:grpSpLocks noChangeAspect="1"/>
          </p:cNvGrpSpPr>
          <p:nvPr/>
        </p:nvGrpSpPr>
        <p:grpSpPr>
          <a:xfrm>
            <a:off x="4114800" y="3143250"/>
            <a:ext cx="128016" cy="1247378"/>
            <a:chOff x="3882188" y="2366825"/>
            <a:chExt cx="182880" cy="1781961"/>
          </a:xfrm>
        </p:grpSpPr>
        <p:sp>
          <p:nvSpPr>
            <p:cNvPr id="19" name="Rectangle 18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9" name="Rectangle 28"/>
          <p:cNvSpPr>
            <a:spLocks noChangeAspect="1"/>
          </p:cNvSpPr>
          <p:nvPr/>
        </p:nvSpPr>
        <p:spPr>
          <a:xfrm>
            <a:off x="4367388" y="34861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>
            <a:spLocks noChangeAspect="1"/>
          </p:cNvSpPr>
          <p:nvPr/>
        </p:nvSpPr>
        <p:spPr>
          <a:xfrm>
            <a:off x="4367388" y="3829050"/>
            <a:ext cx="128016" cy="1280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43300" y="2069394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+ 15</a:t>
            </a:r>
          </a:p>
        </p:txBody>
      </p:sp>
      <p:grpSp>
        <p:nvGrpSpPr>
          <p:cNvPr id="6" name="Group 17"/>
          <p:cNvGrpSpPr>
            <a:grpSpLocks noChangeAspect="1"/>
          </p:cNvGrpSpPr>
          <p:nvPr/>
        </p:nvGrpSpPr>
        <p:grpSpPr>
          <a:xfrm>
            <a:off x="4742745" y="3143250"/>
            <a:ext cx="128016" cy="1247378"/>
            <a:chOff x="3882188" y="2366825"/>
            <a:chExt cx="182880" cy="1781961"/>
          </a:xfrm>
          <a:solidFill>
            <a:schemeClr val="accent3"/>
          </a:solidFill>
        </p:grpSpPr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45" name="Rectangle 44"/>
          <p:cNvSpPr>
            <a:spLocks noChangeAspect="1"/>
          </p:cNvSpPr>
          <p:nvPr/>
        </p:nvSpPr>
        <p:spPr>
          <a:xfrm>
            <a:off x="5010858" y="4225578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>
            <a:spLocks noChangeAspect="1"/>
          </p:cNvSpPr>
          <p:nvPr/>
        </p:nvSpPr>
        <p:spPr>
          <a:xfrm>
            <a:off x="5010858" y="3995565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>
            <a:spLocks noChangeAspect="1"/>
          </p:cNvSpPr>
          <p:nvPr/>
        </p:nvSpPr>
        <p:spPr>
          <a:xfrm>
            <a:off x="5010858" y="3765551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>
            <a:spLocks noChangeAspect="1"/>
          </p:cNvSpPr>
          <p:nvPr/>
        </p:nvSpPr>
        <p:spPr>
          <a:xfrm>
            <a:off x="5010858" y="3535537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5010858" y="3305523"/>
            <a:ext cx="128016" cy="128017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1814691" y="3017661"/>
            <a:ext cx="240030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do we</a:t>
            </a:r>
          </a:p>
          <a:p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know how many children are </a:t>
            </a:r>
          </a:p>
          <a:p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the pool?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284135" y="2046816"/>
            <a:ext cx="194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=  ?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318475" y="2012949"/>
            <a:ext cx="342900" cy="34290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77458" y="2058105"/>
            <a:ext cx="194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 27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131732" y="2046816"/>
            <a:ext cx="194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=  </a:t>
            </a:r>
          </a:p>
        </p:txBody>
      </p:sp>
      <p:sp>
        <p:nvSpPr>
          <p:cNvPr id="56" name="TextBox 55"/>
          <p:cNvSpPr txBox="1"/>
          <p:nvPr/>
        </p:nvSpPr>
        <p:spPr>
          <a:xfrm flipH="1">
            <a:off x="1600200" y="3062817"/>
            <a:ext cx="240030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We can count the blocks in our model.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  <p:bldP spid="14" grpId="0" animBg="1"/>
      <p:bldP spid="50" grpId="0"/>
      <p:bldP spid="50" grpId="1"/>
      <p:bldP spid="51" grpId="0"/>
      <p:bldP spid="51" grpId="1"/>
      <p:bldP spid="53" grpId="0" animBg="1"/>
      <p:bldP spid="54" grpId="0"/>
      <p:bldP spid="55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92049" y="2525184"/>
            <a:ext cx="3200400" cy="18620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27 children were in the pool. 13 children got out of the pool. How many children are in the pool now?</a:t>
            </a:r>
          </a:p>
        </p:txBody>
      </p:sp>
      <p:pic>
        <p:nvPicPr>
          <p:cNvPr id="5" name="Picture 4" descr="Lilly flower swimsuit.png"/>
          <p:cNvPicPr>
            <a:picLocks noChangeAspect="1"/>
          </p:cNvPicPr>
          <p:nvPr/>
        </p:nvPicPr>
        <p:blipFill>
          <a:blip r:embed="rId3" cstate="print"/>
          <a:srcRect l="21349" t="10000" r="21349" b="7778"/>
          <a:stretch>
            <a:fillRect/>
          </a:stretch>
        </p:blipFill>
        <p:spPr>
          <a:xfrm>
            <a:off x="342900" y="2000250"/>
            <a:ext cx="1235676" cy="2857500"/>
          </a:xfrm>
          <a:prstGeom prst="rect">
            <a:avLst/>
          </a:prstGeom>
        </p:spPr>
      </p:pic>
      <p:sp>
        <p:nvSpPr>
          <p:cNvPr id="9" name="Oval Callout 8"/>
          <p:cNvSpPr/>
          <p:nvPr/>
        </p:nvSpPr>
        <p:spPr>
          <a:xfrm flipV="1">
            <a:off x="1485900" y="2914650"/>
            <a:ext cx="2514600" cy="13716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1714500" y="3143250"/>
            <a:ext cx="240030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if some children got out of the pool?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 bwMode="auto">
          <a:xfrm>
            <a:off x="685800" y="893937"/>
            <a:ext cx="76581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make a model for almost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any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0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685800" y="893937"/>
            <a:ext cx="76581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make a model for almost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any problem.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92049" y="2525184"/>
            <a:ext cx="3200400" cy="18620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320" tIns="2743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Orly's Font 2" pitchFamily="66" charset="0"/>
              </a:rPr>
              <a:t>27 children were in the pool. 13 children got out of the pool. How many children are in the pool now?</a:t>
            </a:r>
          </a:p>
        </p:txBody>
      </p:sp>
      <p:pic>
        <p:nvPicPr>
          <p:cNvPr id="5" name="Picture 4" descr="Lilly flower swimsuit.png"/>
          <p:cNvPicPr>
            <a:picLocks noChangeAspect="1"/>
          </p:cNvPicPr>
          <p:nvPr/>
        </p:nvPicPr>
        <p:blipFill>
          <a:blip r:embed="rId3" cstate="print"/>
          <a:srcRect l="21349" t="10000" r="21349" b="7778"/>
          <a:stretch>
            <a:fillRect/>
          </a:stretch>
        </p:blipFill>
        <p:spPr>
          <a:xfrm>
            <a:off x="342900" y="2000250"/>
            <a:ext cx="1235676" cy="2857500"/>
          </a:xfrm>
          <a:prstGeom prst="rect">
            <a:avLst/>
          </a:prstGeom>
        </p:spPr>
      </p:pic>
      <p:sp>
        <p:nvSpPr>
          <p:cNvPr id="9" name="Oval Callout 8"/>
          <p:cNvSpPr/>
          <p:nvPr/>
        </p:nvSpPr>
        <p:spPr>
          <a:xfrm flipV="1">
            <a:off x="1485900" y="2914650"/>
            <a:ext cx="2514600" cy="1371600"/>
          </a:xfrm>
          <a:prstGeom prst="wedgeEllipseCallout">
            <a:avLst>
              <a:gd name="adj1" fmla="val -53025"/>
              <a:gd name="adj2" fmla="val 54326"/>
            </a:avLst>
          </a:prstGeom>
          <a:solidFill>
            <a:schemeClr val="accent2"/>
          </a:solidFill>
          <a:ln w="38100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  <a:latin typeface="Orly's Font 2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1714500" y="3143250"/>
            <a:ext cx="240030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How many children were in the pool?</a:t>
            </a:r>
          </a:p>
        </p:txBody>
      </p:sp>
      <p:grpSp>
        <p:nvGrpSpPr>
          <p:cNvPr id="7" name="Group 17"/>
          <p:cNvGrpSpPr>
            <a:grpSpLocks noChangeAspect="1"/>
          </p:cNvGrpSpPr>
          <p:nvPr/>
        </p:nvGrpSpPr>
        <p:grpSpPr>
          <a:xfrm>
            <a:off x="4114800" y="3143250"/>
            <a:ext cx="128016" cy="1247378"/>
            <a:chOff x="3882188" y="2366825"/>
            <a:chExt cx="182880" cy="1781961"/>
          </a:xfrm>
          <a:solidFill>
            <a:schemeClr val="accent2"/>
          </a:solidFill>
        </p:grpSpPr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tangle 18"/>
          <p:cNvSpPr>
            <a:spLocks noChangeAspect="1"/>
          </p:cNvSpPr>
          <p:nvPr/>
        </p:nvSpPr>
        <p:spPr>
          <a:xfrm>
            <a:off x="5047542" y="4020966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5047542" y="4249566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grpSp>
        <p:nvGrpSpPr>
          <p:cNvPr id="21" name="Group 17"/>
          <p:cNvGrpSpPr>
            <a:grpSpLocks noChangeAspect="1"/>
          </p:cNvGrpSpPr>
          <p:nvPr/>
        </p:nvGrpSpPr>
        <p:grpSpPr>
          <a:xfrm>
            <a:off x="4457700" y="3143250"/>
            <a:ext cx="128016" cy="1247378"/>
            <a:chOff x="3882188" y="2366825"/>
            <a:chExt cx="182880" cy="1781961"/>
          </a:xfrm>
          <a:solidFill>
            <a:schemeClr val="accent2"/>
          </a:solidFill>
        </p:grpSpPr>
        <p:sp>
          <p:nvSpPr>
            <p:cNvPr id="22" name="Rectangle 21"/>
            <p:cNvSpPr>
              <a:spLocks noChangeAspect="1"/>
            </p:cNvSpPr>
            <p:nvPr/>
          </p:nvSpPr>
          <p:spPr>
            <a:xfrm>
              <a:off x="3882188" y="255022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>
              <a:spLocks noChangeAspect="1"/>
            </p:cNvSpPr>
            <p:nvPr/>
          </p:nvSpPr>
          <p:spPr>
            <a:xfrm>
              <a:off x="3882188" y="3063091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3882188" y="272504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>
              <a:off x="3882188" y="324597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>
            <a:xfrm>
              <a:off x="3882188" y="2886410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>
            <a:xfrm>
              <a:off x="3882188" y="342679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>
              <a:off x="3882188" y="3611172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>
              <a:spLocks noChangeAspect="1"/>
            </p:cNvSpPr>
            <p:nvPr/>
          </p:nvSpPr>
          <p:spPr>
            <a:xfrm>
              <a:off x="3882188" y="378986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>
              <a:spLocks noChangeAspect="1"/>
            </p:cNvSpPr>
            <p:nvPr/>
          </p:nvSpPr>
          <p:spPr>
            <a:xfrm>
              <a:off x="3882188" y="3965906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grp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32" name="Rectangle 31"/>
          <p:cNvSpPr>
            <a:spLocks noChangeAspect="1"/>
          </p:cNvSpPr>
          <p:nvPr/>
        </p:nvSpPr>
        <p:spPr>
          <a:xfrm>
            <a:off x="4800600" y="4246749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>
            <a:spLocks noChangeAspect="1"/>
          </p:cNvSpPr>
          <p:nvPr/>
        </p:nvSpPr>
        <p:spPr>
          <a:xfrm>
            <a:off x="4800600" y="4016736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>
            <a:spLocks noChangeAspect="1"/>
          </p:cNvSpPr>
          <p:nvPr/>
        </p:nvSpPr>
        <p:spPr>
          <a:xfrm>
            <a:off x="4800600" y="3786722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>
            <a:spLocks noChangeAspect="1"/>
          </p:cNvSpPr>
          <p:nvPr/>
        </p:nvSpPr>
        <p:spPr>
          <a:xfrm>
            <a:off x="4800600" y="3556708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>
            <a:spLocks noChangeAspect="1"/>
          </p:cNvSpPr>
          <p:nvPr/>
        </p:nvSpPr>
        <p:spPr>
          <a:xfrm>
            <a:off x="4800600" y="3326694"/>
            <a:ext cx="128016" cy="128017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628927" y="2753784"/>
            <a:ext cx="2770008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620458" y="3096684"/>
            <a:ext cx="1337733" cy="342900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86100" y="2069394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19" grpId="0" animBg="1"/>
      <p:bldP spid="2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7" grpId="1" animBg="1"/>
      <p:bldP spid="38" grpId="0" animBg="1"/>
      <p:bldP spid="38" grpId="1" animBg="1"/>
      <p:bldP spid="39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24954</TotalTime>
  <Words>476</Words>
  <Application>Microsoft Office PowerPoint</Application>
  <PresentationFormat>On-screen Show (16:9)</PresentationFormat>
  <Paragraphs>70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Orly's Font 2</vt:lpstr>
      <vt:lpstr>Courier New</vt:lpstr>
      <vt:lpstr>MS PGothic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285</cp:revision>
  <dcterms:created xsi:type="dcterms:W3CDTF">2011-06-12T17:04:43Z</dcterms:created>
  <dcterms:modified xsi:type="dcterms:W3CDTF">2015-06-07T11:52:38Z</dcterms:modified>
</cp:coreProperties>
</file>